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9" r:id="rId3"/>
    <p:sldId id="280" r:id="rId4"/>
    <p:sldId id="278" r:id="rId5"/>
    <p:sldId id="276" r:id="rId6"/>
    <p:sldId id="281" r:id="rId7"/>
    <p:sldId id="270" r:id="rId8"/>
    <p:sldId id="265" r:id="rId9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BCD5F0"/>
    <a:srgbClr val="0095DB"/>
    <a:srgbClr val="284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28" autoAdjust="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5E824-87C7-4118-B4C0-A63E756A320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C3D1D-1E55-4742-8E0E-5055C15F2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71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31178-2B76-4D79-87C5-71E59B1EBBC5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722E-CD35-4BE1-A050-1779BEB93B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73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590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8208912" cy="365125"/>
          </a:xfrm>
        </p:spPr>
        <p:txBody>
          <a:bodyPr/>
          <a:lstStyle>
            <a:lvl1pPr algn="ctr">
              <a:defRPr/>
            </a:lvl1pPr>
          </a:lstStyle>
          <a:p>
            <a:fld id="{7C9C74F4-CA5C-4EE9-AEC7-F5F79DFABB7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1331913" y="3573016"/>
            <a:ext cx="6696075" cy="93662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92"/>
            <a:ext cx="9144000" cy="13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4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wisi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autem vel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vel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eros et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delenit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te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feugait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ectetuer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wisi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9" y="188640"/>
            <a:ext cx="655321" cy="130454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2162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zawartość wy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66700" indent="-266700">
              <a:spcBef>
                <a:spcPts val="1200"/>
              </a:spcBef>
              <a:spcAft>
                <a:spcPts val="1200"/>
              </a:spcAft>
              <a:buFontTx/>
              <a:buBlip>
                <a:blip r:embed="rId3"/>
              </a:buBlip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endParaRPr lang="pl-PL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8208912" cy="365125"/>
          </a:xfrm>
        </p:spPr>
        <p:txBody>
          <a:bodyPr/>
          <a:lstStyle>
            <a:lvl1pPr algn="ctr">
              <a:defRPr/>
            </a:lvl1pPr>
          </a:lstStyle>
          <a:p>
            <a:fld id="{7C9C74F4-CA5C-4EE9-AEC7-F5F79DFABB7A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9" y="188640"/>
            <a:ext cx="655321" cy="130454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7904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ko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8208912" cy="365125"/>
          </a:xfrm>
        </p:spPr>
        <p:txBody>
          <a:bodyPr/>
          <a:lstStyle>
            <a:lvl1pPr algn="ctr">
              <a:defRPr/>
            </a:lvl1pPr>
          </a:lstStyle>
          <a:p>
            <a:fld id="{7C9C74F4-CA5C-4EE9-AEC7-F5F79DFABB7A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9" y="188640"/>
            <a:ext cx="655321" cy="1304547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76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lini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8208912" cy="365125"/>
          </a:xfrm>
        </p:spPr>
        <p:txBody>
          <a:bodyPr/>
          <a:lstStyle>
            <a:lvl1pPr algn="ctr">
              <a:defRPr/>
            </a:lvl1pPr>
          </a:lstStyle>
          <a:p>
            <a:fld id="{7C9C74F4-CA5C-4EE9-AEC7-F5F79DFABB7A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9" y="188640"/>
            <a:ext cx="655321" cy="1304547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8002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8208912" cy="365125"/>
          </a:xfrm>
        </p:spPr>
        <p:txBody>
          <a:bodyPr/>
          <a:lstStyle>
            <a:lvl1pPr algn="ctr">
              <a:defRPr/>
            </a:lvl1pPr>
          </a:lstStyle>
          <a:p>
            <a:fld id="{7C9C74F4-CA5C-4EE9-AEC7-F5F79DFABB7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3" hasCustomPrompt="1"/>
          </p:nvPr>
        </p:nvSpPr>
        <p:spPr>
          <a:xfrm>
            <a:off x="6443663" y="1341438"/>
            <a:ext cx="2232025" cy="475138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endParaRPr lang="pl-PL" dirty="0" smtClean="0"/>
          </a:p>
          <a:p>
            <a:pPr lvl="0"/>
            <a:endParaRPr lang="pl-PL" dirty="0" smtClean="0"/>
          </a:p>
          <a:p>
            <a:pPr lvl="0"/>
            <a:r>
              <a:rPr lang="pl-PL" dirty="0" err="1" smtClean="0"/>
              <a:t>Ut</a:t>
            </a:r>
            <a:r>
              <a:rPr lang="pl-PL" dirty="0" smtClean="0"/>
              <a:t> wisi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</a:t>
            </a:r>
            <a:r>
              <a:rPr lang="pl-PL" dirty="0" smtClean="0"/>
              <a:t> </a:t>
            </a:r>
            <a:r>
              <a:rPr lang="pl-PL" dirty="0" err="1" smtClean="0"/>
              <a:t>tation</a:t>
            </a:r>
            <a:r>
              <a:rPr lang="pl-PL" dirty="0" smtClean="0"/>
              <a:t> </a:t>
            </a:r>
            <a:r>
              <a:rPr lang="pl-PL" dirty="0" err="1" smtClean="0"/>
              <a:t>ullamcorper</a:t>
            </a:r>
            <a:r>
              <a:rPr lang="pl-PL" dirty="0" smtClean="0"/>
              <a:t> </a:t>
            </a:r>
            <a:r>
              <a:rPr lang="pl-PL" dirty="0" err="1" smtClean="0"/>
              <a:t>suscipit</a:t>
            </a:r>
            <a:r>
              <a:rPr lang="pl-PL" dirty="0" smtClean="0"/>
              <a:t> </a:t>
            </a:r>
            <a:r>
              <a:rPr lang="pl-PL" dirty="0" err="1" smtClean="0"/>
              <a:t>lobortis</a:t>
            </a:r>
            <a:r>
              <a:rPr lang="pl-PL" dirty="0" smtClean="0"/>
              <a:t> </a:t>
            </a:r>
            <a:r>
              <a:rPr lang="pl-PL" dirty="0" err="1" smtClean="0"/>
              <a:t>nisl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 </a:t>
            </a:r>
            <a:r>
              <a:rPr lang="pl-PL" dirty="0" err="1" smtClean="0"/>
              <a:t>Duis</a:t>
            </a:r>
            <a:r>
              <a:rPr lang="pl-PL" dirty="0" smtClean="0"/>
              <a:t> autem vel </a:t>
            </a:r>
            <a:r>
              <a:rPr lang="pl-PL" dirty="0" err="1" smtClean="0"/>
              <a:t>eum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42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611560" y="2708920"/>
            <a:ext cx="4680520" cy="792088"/>
          </a:xfrm>
        </p:spPr>
        <p:txBody>
          <a:bodyPr>
            <a:normAutofit/>
          </a:bodyPr>
          <a:lstStyle>
            <a:lvl1pPr marL="0" indent="0">
              <a:buNone/>
              <a:defRPr sz="3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59113" y="5516562"/>
            <a:ext cx="4826000" cy="1080789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Stanowisko, Nazwa departamentu, Nazwa instytucji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418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6EB2-373D-4542-AE36-F8300C858623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74F4-CA5C-4EE9-AEC7-F5F79DFAB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03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50" r:id="rId3"/>
    <p:sldLayoutId id="2147483660" r:id="rId4"/>
    <p:sldLayoutId id="2147483652" r:id="rId5"/>
    <p:sldLayoutId id="2147483661" r:id="rId6"/>
    <p:sldLayoutId id="2147483663" r:id="rId7"/>
    <p:sldLayoutId id="2147483662" r:id="rId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906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prstClr val="black"/>
                </a:solidFill>
              </a:rPr>
              <a:t>Konkurs: </a:t>
            </a:r>
            <a:r>
              <a:rPr lang="pl-PL" sz="2000" dirty="0" smtClean="0">
                <a:solidFill>
                  <a:prstClr val="black"/>
                </a:solidFill>
              </a:rPr>
              <a:t>Młodzież Solidarna w działaniu</a:t>
            </a:r>
          </a:p>
          <a:p>
            <a:r>
              <a:rPr lang="pl-PL" sz="2000" b="1" dirty="0"/>
              <a:t>Alokacja na konkurs: </a:t>
            </a:r>
            <a:r>
              <a:rPr lang="pl-PL" sz="2000" dirty="0"/>
              <a:t>66 000 000 zł </a:t>
            </a:r>
            <a:r>
              <a:rPr lang="pl-PL" sz="2000" dirty="0" smtClean="0"/>
              <a:t>(</a:t>
            </a:r>
            <a:r>
              <a:rPr lang="pl-PL" sz="2000" dirty="0"/>
              <a:t>zwiększona z 20 000 000 zł</a:t>
            </a:r>
            <a:r>
              <a:rPr lang="pl-PL" sz="2000" dirty="0" smtClean="0"/>
              <a:t>).</a:t>
            </a:r>
            <a:endParaRPr lang="pl-PL" sz="2000" b="1" dirty="0"/>
          </a:p>
          <a:p>
            <a:r>
              <a:rPr lang="pl-PL" sz="2000" b="1" dirty="0"/>
              <a:t>Dofinansowanie projektów: </a:t>
            </a:r>
            <a:r>
              <a:rPr lang="pl-PL" sz="2000" dirty="0"/>
              <a:t>97% wartości budżetu. </a:t>
            </a:r>
          </a:p>
          <a:p>
            <a:r>
              <a:rPr lang="pl-PL" sz="2000" b="1" dirty="0"/>
              <a:t>Ogłoszenie konkursu: </a:t>
            </a:r>
            <a:r>
              <a:rPr lang="pl-PL" sz="2000" dirty="0"/>
              <a:t>28 luty 2018 r</a:t>
            </a:r>
            <a:r>
              <a:rPr lang="pl-PL" sz="2000" dirty="0" smtClean="0"/>
              <a:t>.</a:t>
            </a:r>
            <a:endParaRPr lang="pl-PL" sz="2000" dirty="0"/>
          </a:p>
          <a:p>
            <a:r>
              <a:rPr lang="pl-PL" sz="2000" b="1" dirty="0"/>
              <a:t>Nabór wniosków:  </a:t>
            </a:r>
            <a:r>
              <a:rPr lang="pl-PL" sz="2000" dirty="0"/>
              <a:t>od 1.06.2018 do 2.07.2018 r</a:t>
            </a:r>
            <a:r>
              <a:rPr lang="pl-PL" sz="2000" dirty="0" smtClean="0"/>
              <a:t>.</a:t>
            </a:r>
          </a:p>
          <a:p>
            <a:r>
              <a:rPr lang="pl-PL" sz="2000" b="1" dirty="0" smtClean="0"/>
              <a:t>Liczba złożonych wniosków: </a:t>
            </a:r>
            <a:r>
              <a:rPr lang="pl-PL" sz="2000" dirty="0" smtClean="0"/>
              <a:t>86 (5 odrzucono).</a:t>
            </a:r>
          </a:p>
          <a:p>
            <a:r>
              <a:rPr lang="pl-PL" sz="2000" b="1" dirty="0" smtClean="0"/>
              <a:t>Liczba negocjowanych wniosków: </a:t>
            </a:r>
            <a:r>
              <a:rPr lang="pl-PL" sz="2000" dirty="0" smtClean="0"/>
              <a:t>81 (3 zrezygnowało).</a:t>
            </a:r>
          </a:p>
          <a:p>
            <a:r>
              <a:rPr lang="pl-PL" sz="2000" b="1" dirty="0" smtClean="0"/>
              <a:t>Podpisane umowy</a:t>
            </a:r>
            <a:r>
              <a:rPr lang="pl-PL" sz="2000" dirty="0" smtClean="0"/>
              <a:t>: 11</a:t>
            </a:r>
          </a:p>
          <a:p>
            <a:endParaRPr lang="pl-PL" sz="2000" dirty="0"/>
          </a:p>
          <a:p>
            <a:endParaRPr lang="pl-PL" sz="2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>
                <a:latin typeface="Calibri"/>
                <a:cs typeface="+mj-cs"/>
              </a:rPr>
              <a:t>MŁODZIEŻ SOLIDARNA W DZIAŁANIU </a:t>
            </a:r>
            <a:r>
              <a:rPr lang="pl-PL" sz="4000" b="0" cap="none" dirty="0">
                <a:latin typeface="Calibri"/>
                <a:cs typeface="+mj-cs"/>
              </a:rPr>
              <a:t/>
            </a:r>
            <a:br>
              <a:rPr lang="pl-PL" sz="4000" b="0" cap="none" dirty="0">
                <a:latin typeface="Calibri"/>
                <a:cs typeface="+mj-cs"/>
              </a:rPr>
            </a:br>
            <a:r>
              <a:rPr lang="pl-PL" sz="2000" dirty="0">
                <a:latin typeface="Calibri"/>
                <a:cs typeface="+mj-cs"/>
              </a:rPr>
              <a:t>Program Operacyjny Wiedza Edukacja Rozwój 2014-2020 </a:t>
            </a:r>
            <a:r>
              <a:rPr lang="pl-PL" sz="2000" dirty="0" smtClean="0">
                <a:latin typeface="Calibri"/>
                <a:cs typeface="+mj-cs"/>
              </a:rPr>
              <a:t/>
            </a:r>
            <a:br>
              <a:rPr lang="pl-PL" sz="2000" dirty="0" smtClean="0">
                <a:latin typeface="Calibri"/>
                <a:cs typeface="+mj-cs"/>
              </a:rPr>
            </a:br>
            <a:r>
              <a:rPr lang="pl-PL" sz="2000" dirty="0" smtClean="0">
                <a:latin typeface="Calibri"/>
                <a:cs typeface="+mj-cs"/>
              </a:rPr>
              <a:t>Działanie </a:t>
            </a:r>
            <a:r>
              <a:rPr lang="pl-PL" sz="2000" dirty="0">
                <a:latin typeface="Calibri"/>
                <a:cs typeface="+mj-cs"/>
              </a:rPr>
              <a:t>1.4</a:t>
            </a:r>
            <a:br>
              <a:rPr lang="pl-PL" sz="2000" dirty="0">
                <a:latin typeface="Calibri"/>
                <a:cs typeface="+mj-cs"/>
              </a:rPr>
            </a:br>
            <a:endParaRPr lang="pl-PL" sz="2000" b="1" cap="all" dirty="0"/>
          </a:p>
        </p:txBody>
      </p:sp>
    </p:spTree>
    <p:extLst>
      <p:ext uri="{BB962C8B-B14F-4D97-AF65-F5344CB8AC3E}">
        <p14:creationId xmlns:p14="http://schemas.microsoft.com/office/powerpoint/2010/main" val="2177696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2200" b="1" dirty="0">
                <a:solidFill>
                  <a:prstClr val="black"/>
                </a:solidFill>
              </a:rPr>
              <a:t>Wnioskodawcy: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1700" dirty="0">
                <a:solidFill>
                  <a:prstClr val="black"/>
                </a:solidFill>
              </a:rPr>
              <a:t>organizacje pozarządowe i podmioty wymienione w art. 3 ust. 3 ustawy </a:t>
            </a:r>
            <a:br>
              <a:rPr lang="pl-PL" sz="1700" dirty="0">
                <a:solidFill>
                  <a:prstClr val="black"/>
                </a:solidFill>
              </a:rPr>
            </a:br>
            <a:r>
              <a:rPr lang="pl-PL" sz="1700" dirty="0">
                <a:solidFill>
                  <a:prstClr val="black"/>
                </a:solidFill>
              </a:rPr>
              <a:t>o działalności pożytku publicznego i o wolontariacie, federacje lub związki organizacji pozarządowych, partnerzy </a:t>
            </a:r>
            <a:r>
              <a:rPr lang="pl-PL" sz="1700" dirty="0" smtClean="0">
                <a:solidFill>
                  <a:prstClr val="black"/>
                </a:solidFill>
              </a:rPr>
              <a:t>społeczni, </a:t>
            </a:r>
            <a:r>
              <a:rPr lang="pl-PL" sz="1700" dirty="0">
                <a:solidFill>
                  <a:prstClr val="black"/>
                </a:solidFill>
              </a:rPr>
              <a:t>jednostki samorządu terytorialnego oraz ich jednostki organizacyjne, ogólnopolskie stowarzyszenia i związki jednostek samorządu terytorialnego;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l-PL" sz="1700" b="1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2200" b="1" dirty="0">
                <a:solidFill>
                  <a:prstClr val="black"/>
                </a:solidFill>
              </a:rPr>
              <a:t>Okres realizacji projektów:</a:t>
            </a:r>
            <a:r>
              <a:rPr lang="pl-PL" sz="2800" b="1" dirty="0">
                <a:solidFill>
                  <a:prstClr val="black"/>
                </a:solidFill>
              </a:rPr>
              <a:t>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1700" dirty="0">
                <a:solidFill>
                  <a:prstClr val="black"/>
                </a:solidFill>
              </a:rPr>
              <a:t>24 miesiące.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prstClr val="black"/>
                </a:solidFill>
              </a:rPr>
              <a:t>Wysokość wsparcia na 1 uczestnika projektu: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prstClr val="black"/>
                </a:solidFill>
              </a:rPr>
              <a:t>średnio 5 tys. zł.</a:t>
            </a:r>
            <a:endParaRPr lang="pl-PL" sz="1700" dirty="0"/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prstClr val="black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>
                <a:latin typeface="Calibri"/>
                <a:cs typeface="+mj-cs"/>
              </a:rPr>
              <a:t>MŁODZIEŻ SOLIDARNA W DZIAŁANIU </a:t>
            </a:r>
            <a:r>
              <a:rPr lang="pl-PL" sz="4000" b="0" cap="none" dirty="0">
                <a:latin typeface="Calibri"/>
                <a:cs typeface="+mj-cs"/>
              </a:rPr>
              <a:t/>
            </a:r>
            <a:br>
              <a:rPr lang="pl-PL" sz="4000" b="0" cap="none" dirty="0">
                <a:latin typeface="Calibri"/>
                <a:cs typeface="+mj-cs"/>
              </a:rPr>
            </a:br>
            <a:r>
              <a:rPr lang="pl-PL" sz="2000" dirty="0">
                <a:latin typeface="Calibri"/>
                <a:cs typeface="+mj-cs"/>
              </a:rPr>
              <a:t>Program Operacyjny Wiedza Edukacja Rozwój 2014-2020 </a:t>
            </a:r>
            <a:r>
              <a:rPr lang="pl-PL" sz="2000" dirty="0" smtClean="0">
                <a:latin typeface="Calibri"/>
                <a:cs typeface="+mj-cs"/>
              </a:rPr>
              <a:t/>
            </a:r>
            <a:br>
              <a:rPr lang="pl-PL" sz="2000" dirty="0" smtClean="0">
                <a:latin typeface="Calibri"/>
                <a:cs typeface="+mj-cs"/>
              </a:rPr>
            </a:br>
            <a:r>
              <a:rPr lang="pl-PL" sz="2000" dirty="0" smtClean="0">
                <a:latin typeface="Calibri"/>
                <a:cs typeface="+mj-cs"/>
              </a:rPr>
              <a:t>Działanie </a:t>
            </a:r>
            <a:r>
              <a:rPr lang="pl-PL" sz="2000" dirty="0">
                <a:latin typeface="Calibri"/>
                <a:cs typeface="+mj-cs"/>
              </a:rPr>
              <a:t>1.4</a:t>
            </a:r>
            <a:br>
              <a:rPr lang="pl-PL" sz="2000" dirty="0">
                <a:latin typeface="Calibri"/>
                <a:cs typeface="+mj-cs"/>
              </a:rPr>
            </a:br>
            <a:endParaRPr lang="pl-PL" sz="2000" b="1" cap="all" dirty="0"/>
          </a:p>
        </p:txBody>
      </p:sp>
    </p:spTree>
    <p:extLst>
      <p:ext uri="{BB962C8B-B14F-4D97-AF65-F5344CB8AC3E}">
        <p14:creationId xmlns:p14="http://schemas.microsoft.com/office/powerpoint/2010/main" val="4283861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prstClr val="black"/>
                </a:solidFill>
              </a:rPr>
              <a:t>Zakres konkursu: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</a:rPr>
              <a:t>Projekty dotyczące zdobywania i doskonalenia przez osoby młode do 29 lat umiejętności społecznych ważnych na rynku pracy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poprzez </a:t>
            </a:r>
            <a:r>
              <a:rPr lang="pl-PL" sz="1600" dirty="0">
                <a:solidFill>
                  <a:prstClr val="black"/>
                </a:solidFill>
              </a:rPr>
              <a:t>m.in.: działalność w organizacjach pozarządowych na rzecz wspólnot </a:t>
            </a:r>
            <a:r>
              <a:rPr lang="pl-PL" sz="1600" dirty="0" smtClean="0">
                <a:solidFill>
                  <a:prstClr val="black"/>
                </a:solidFill>
              </a:rPr>
              <a:t>lokalnych, działalność w podmiotach reprezentujących młodzież.</a:t>
            </a:r>
            <a:endParaRPr lang="pl-PL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l-PL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solidFill>
                  <a:prstClr val="black"/>
                </a:solidFill>
              </a:rPr>
              <a:t>Grupa docelowa: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prstClr val="black"/>
                </a:solidFill>
              </a:rPr>
              <a:t> </a:t>
            </a:r>
            <a:r>
              <a:rPr lang="pl-PL" sz="1600" dirty="0">
                <a:solidFill>
                  <a:prstClr val="black"/>
                </a:solidFill>
              </a:rPr>
              <a:t>osoby młode w wieku 15-29 lat, których kompetencje społeczne wymagają rozwoju </a:t>
            </a:r>
            <a:r>
              <a:rPr lang="pl-PL" sz="1600" dirty="0" smtClean="0">
                <a:solidFill>
                  <a:prstClr val="black"/>
                </a:solidFill>
              </a:rPr>
              <a:t>z </a:t>
            </a:r>
            <a:r>
              <a:rPr lang="pl-PL" sz="1600" dirty="0">
                <a:solidFill>
                  <a:prstClr val="black"/>
                </a:solidFill>
              </a:rPr>
              <a:t>perspektywy potrzeb i wymogów rynku </a:t>
            </a:r>
            <a:r>
              <a:rPr lang="pl-PL" sz="1600" dirty="0" smtClean="0">
                <a:solidFill>
                  <a:prstClr val="black"/>
                </a:solidFill>
              </a:rPr>
              <a:t>pracy, zgodnie z przeprowadzoną przed przystąpieniem do projektu weryfikacją wstępną.</a:t>
            </a:r>
            <a:endParaRPr lang="pl-PL" sz="1600" b="1" dirty="0">
              <a:solidFill>
                <a:prstClr val="black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>
                <a:latin typeface="Calibri"/>
                <a:cs typeface="+mj-cs"/>
              </a:rPr>
              <a:t>MŁODZIEŻ SOLIDARNA W DZIAŁANIU </a:t>
            </a:r>
            <a:r>
              <a:rPr lang="pl-PL" sz="4000" b="0" cap="none" dirty="0">
                <a:latin typeface="Calibri"/>
                <a:cs typeface="+mj-cs"/>
              </a:rPr>
              <a:t/>
            </a:r>
            <a:br>
              <a:rPr lang="pl-PL" sz="4000" b="0" cap="none" dirty="0">
                <a:latin typeface="Calibri"/>
                <a:cs typeface="+mj-cs"/>
              </a:rPr>
            </a:br>
            <a:r>
              <a:rPr lang="pl-PL" sz="2000" dirty="0">
                <a:latin typeface="Calibri"/>
                <a:cs typeface="+mj-cs"/>
              </a:rPr>
              <a:t>Program Operacyjny Wiedza Edukacja Rozwój 2014-2020 </a:t>
            </a:r>
            <a:r>
              <a:rPr lang="pl-PL" sz="2000" dirty="0" smtClean="0">
                <a:latin typeface="Calibri"/>
                <a:cs typeface="+mj-cs"/>
              </a:rPr>
              <a:t/>
            </a:r>
            <a:br>
              <a:rPr lang="pl-PL" sz="2000" dirty="0" smtClean="0">
                <a:latin typeface="Calibri"/>
                <a:cs typeface="+mj-cs"/>
              </a:rPr>
            </a:br>
            <a:r>
              <a:rPr lang="pl-PL" sz="2000" dirty="0" smtClean="0">
                <a:latin typeface="Calibri"/>
                <a:cs typeface="+mj-cs"/>
              </a:rPr>
              <a:t>Działanie </a:t>
            </a:r>
            <a:r>
              <a:rPr lang="pl-PL" sz="2000" dirty="0">
                <a:latin typeface="Calibri"/>
                <a:cs typeface="+mj-cs"/>
              </a:rPr>
              <a:t>1.4</a:t>
            </a:r>
            <a:br>
              <a:rPr lang="pl-PL" sz="2000" dirty="0">
                <a:latin typeface="Calibri"/>
                <a:cs typeface="+mj-cs"/>
              </a:rPr>
            </a:br>
            <a:endParaRPr lang="pl-PL" sz="2000" b="1" cap="all" dirty="0"/>
          </a:p>
        </p:txBody>
      </p:sp>
    </p:spTree>
    <p:extLst>
      <p:ext uri="{BB962C8B-B14F-4D97-AF65-F5344CB8AC3E}">
        <p14:creationId xmlns:p14="http://schemas.microsoft.com/office/powerpoint/2010/main" val="1170942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prstClr val="black"/>
                </a:solidFill>
              </a:rPr>
              <a:t>EUROPEJSKA KLASYFIKACJA UMIEJĘTNOŚCI, KOMPETENCJI, KWALIFIKACJI </a:t>
            </a:r>
            <a:br>
              <a:rPr lang="pl-PL" sz="1600" b="1" dirty="0" smtClean="0">
                <a:solidFill>
                  <a:prstClr val="black"/>
                </a:solidFill>
              </a:rPr>
            </a:br>
            <a:r>
              <a:rPr lang="pl-PL" sz="1600" b="1" dirty="0" smtClean="0">
                <a:solidFill>
                  <a:prstClr val="black"/>
                </a:solidFill>
              </a:rPr>
              <a:t>I ZAWODÓW  ESCO</a:t>
            </a:r>
            <a:r>
              <a:rPr lang="pl-PL" sz="1600" b="1" dirty="0" smtClean="0">
                <a:solidFill>
                  <a:prstClr val="black"/>
                </a:solidFill>
                <a:latin typeface="Calibri"/>
                <a:cs typeface="+mn-cs"/>
              </a:rPr>
              <a:t>: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l-PL" sz="1400" dirty="0" smtClean="0">
              <a:ea typeface="Calibri" panose="020F0502020204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ea typeface="Calibri" panose="020F0502020204030204" pitchFamily="34" charset="0"/>
              </a:rPr>
              <a:t>Wsparcie grupy docelowej nakierowane jest na </a:t>
            </a:r>
            <a:r>
              <a:rPr lang="pl-PL" sz="1400" dirty="0">
                <a:ea typeface="Calibri" panose="020F0502020204030204" pitchFamily="34" charset="0"/>
              </a:rPr>
              <a:t>wszechstronny rozwój wszystkich kompetencji społecznych wymienionych w klasyfikacji </a:t>
            </a:r>
            <a:r>
              <a:rPr lang="pl-PL" sz="1400" dirty="0" smtClean="0">
                <a:ea typeface="Calibri" panose="020F0502020204030204" pitchFamily="34" charset="0"/>
              </a:rPr>
              <a:t>ESCO, niemniej </a:t>
            </a:r>
            <a:r>
              <a:rPr lang="pl-PL" sz="1400" dirty="0">
                <a:ea typeface="Calibri" panose="020F0502020204030204" pitchFamily="34" charset="0"/>
              </a:rPr>
              <a:t>jednak każdy uczestnik projektu powinien </a:t>
            </a:r>
            <a:r>
              <a:rPr lang="pl-PL" sz="1400" b="1" dirty="0" smtClean="0">
                <a:ea typeface="Calibri" panose="020F0502020204030204" pitchFamily="34" charset="0"/>
              </a:rPr>
              <a:t>rozwinąć co najmniej 8 </a:t>
            </a:r>
            <a:r>
              <a:rPr lang="pl-PL" sz="1400" b="1" dirty="0">
                <a:ea typeface="Calibri" panose="020F0502020204030204" pitchFamily="34" charset="0"/>
              </a:rPr>
              <a:t>z </a:t>
            </a:r>
            <a:r>
              <a:rPr lang="pl-PL" sz="1400" b="1" dirty="0" smtClean="0">
                <a:ea typeface="Calibri" panose="020F0502020204030204" pitchFamily="34" charset="0"/>
              </a:rPr>
              <a:t>15 niżej wymienionych umiejętności i kompetencji społecznych: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pl-PL" sz="1400" dirty="0" smtClean="0"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ea typeface="Calibri" panose="020F0502020204030204" pitchFamily="34" charset="0"/>
              </a:rPr>
              <a:t>Doradzać innym;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Pracować w zespole;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Posługiwać się mową ciała;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Instruować inne osoby;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Przewodzić innym  osobom;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Kompetencje międzykulturowe;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Wypracowywać kompromis;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Motywować innych;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Wspierać współpracowników;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Stosować techniki zadawania pytań;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Przekazywać informacje o faktach;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Zwracać się do słuchaczy;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Przyjmować konstruktywną krytykę;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Wchodzić w interakcję z innymi osobami;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prstClr val="black"/>
                </a:solidFill>
              </a:rPr>
              <a:t>Przekonywać inne osoby.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>
                <a:latin typeface="Calibri"/>
                <a:cs typeface="+mj-cs"/>
              </a:rPr>
              <a:t>MŁODZIEŻ SOLIDARNA W DZIAŁANIU </a:t>
            </a:r>
            <a:r>
              <a:rPr lang="pl-PL" sz="4000" b="0" cap="none" dirty="0">
                <a:latin typeface="Calibri"/>
                <a:cs typeface="+mj-cs"/>
              </a:rPr>
              <a:t/>
            </a:r>
            <a:br>
              <a:rPr lang="pl-PL" sz="4000" b="0" cap="none" dirty="0">
                <a:latin typeface="Calibri"/>
                <a:cs typeface="+mj-cs"/>
              </a:rPr>
            </a:br>
            <a:r>
              <a:rPr lang="pl-PL" sz="2000" dirty="0">
                <a:latin typeface="Calibri"/>
                <a:cs typeface="+mj-cs"/>
              </a:rPr>
              <a:t>Program Operacyjny Wiedza Edukacja Rozwój 2014-2020 </a:t>
            </a:r>
            <a:r>
              <a:rPr lang="pl-PL" sz="2000" dirty="0" smtClean="0">
                <a:latin typeface="Calibri"/>
                <a:cs typeface="+mj-cs"/>
              </a:rPr>
              <a:t/>
            </a:r>
            <a:br>
              <a:rPr lang="pl-PL" sz="2000" dirty="0" smtClean="0">
                <a:latin typeface="Calibri"/>
                <a:cs typeface="+mj-cs"/>
              </a:rPr>
            </a:br>
            <a:r>
              <a:rPr lang="pl-PL" sz="2000" dirty="0" smtClean="0">
                <a:latin typeface="Calibri"/>
                <a:cs typeface="+mj-cs"/>
              </a:rPr>
              <a:t>Działanie </a:t>
            </a:r>
            <a:r>
              <a:rPr lang="pl-PL" sz="2000" dirty="0">
                <a:latin typeface="Calibri"/>
                <a:cs typeface="+mj-cs"/>
              </a:rPr>
              <a:t>1.4</a:t>
            </a:r>
            <a:br>
              <a:rPr lang="pl-PL" sz="2000" dirty="0">
                <a:latin typeface="Calibri"/>
                <a:cs typeface="+mj-cs"/>
              </a:rPr>
            </a:br>
            <a:endParaRPr lang="pl-PL" sz="2000" b="1" cap="all" dirty="0"/>
          </a:p>
        </p:txBody>
      </p:sp>
    </p:spTree>
    <p:extLst>
      <p:ext uri="{BB962C8B-B14F-4D97-AF65-F5344CB8AC3E}">
        <p14:creationId xmlns:p14="http://schemas.microsoft.com/office/powerpoint/2010/main" val="2530584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32500" lnSpcReduction="20000"/>
          </a:bodyPr>
          <a:lstStyle/>
          <a:p>
            <a:r>
              <a:rPr lang="pl-PL" sz="4300" b="1" dirty="0"/>
              <a:t>S</a:t>
            </a:r>
            <a:r>
              <a:rPr lang="pl-PL" sz="4300" b="1" dirty="0" smtClean="0"/>
              <a:t>chemat </a:t>
            </a:r>
            <a:r>
              <a:rPr lang="pl-PL" sz="4300" b="1" dirty="0"/>
              <a:t>weryfikacji i walidacji kompetencji </a:t>
            </a:r>
            <a:r>
              <a:rPr lang="pl-PL" sz="4300" b="1" dirty="0" smtClean="0"/>
              <a:t>społecznych</a:t>
            </a:r>
            <a:endParaRPr lang="pl-PL" sz="4300" dirty="0"/>
          </a:p>
          <a:p>
            <a:r>
              <a:rPr lang="pl-PL" sz="3500" b="1" u="sng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Ocena wstępna przy rekrutacji do projektu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: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s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amoocena  za </a:t>
            </a: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pomocą wystandaryzowanego kwestionariusza weryfikująca na wejściu poziom samooceny ogólnej i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szczegółowej;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ocena za pomocą wystandaryzowanego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formularza </a:t>
            </a: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dokonana przez opiekuna na bazie rozmowy w uczestnikiem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projektu;</a:t>
            </a:r>
            <a:endParaRPr lang="pl-PL" sz="3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ocena uczestnika za pomocą testu psychometrycznego przeprowadzonego przez dyplomowanego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psychologa.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3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500" u="sng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Informacja </a:t>
            </a:r>
            <a:r>
              <a:rPr lang="pl-PL" sz="3500" u="sng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zwrotna dotycząca przyjęcia lub nie uczestnika do udziału w </a:t>
            </a:r>
            <a:r>
              <a:rPr lang="pl-PL" sz="3500" u="sng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projekcie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500" u="sng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Zakwalifikowanie do udziału w </a:t>
            </a:r>
            <a:r>
              <a:rPr lang="pl-PL" sz="3500" u="sng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projekcie i realizacja wsparcia</a:t>
            </a:r>
            <a:endParaRPr lang="pl-PL" sz="3500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3500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500" b="1" u="sng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Ponowna ocena na zakończenie udziału w projekcie: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sz="3500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ponowna samoocena uczestnika za pomocą wystandaryzowanego kwestionariusza weryfikująca na wyjściu poziom samooceny ogólnej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i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szczegółowej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onowna ocena za pomocą wystandaryzowanego formularza dokonana przez opiekuna;</a:t>
            </a:r>
            <a:endParaRPr lang="pl-PL" sz="3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ponowna ocena uczestnika za pomocą testu psychometrycznego przeprowadzonego przez dyplomowanego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psychologa;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ocena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zbiorcza, podsumowująca dokonana </a:t>
            </a: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przez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opiekuna. </a:t>
            </a:r>
            <a:endParaRPr lang="pl-PL" sz="3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3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500" b="1" u="sng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Zakończenie udziału w projekcie:</a:t>
            </a:r>
            <a:endParaRPr lang="pl-PL" sz="3500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3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Certyfikat - </a:t>
            </a: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wystawiany przez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Beneficjenta dla uczestnika projektu </a:t>
            </a: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jako świadectwo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otrzymanego wsparcia  (szkolenia, warsztaty) </a:t>
            </a: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wraz z opisową </a:t>
            </a:r>
            <a:r>
              <a:rPr lang="pl-PL" sz="35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oceną zbiorczą  </a:t>
            </a:r>
            <a:r>
              <a:rPr lang="pl-PL" sz="35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wystawioną przez opiekuna na bazie informacji uzyskanych w poszczególnych etapach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3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latin typeface="Calibri"/>
                <a:cs typeface="+mj-cs"/>
              </a:rPr>
              <a:t>MŁODZIEŻ SOLIDARNA W DZIAŁANIU </a:t>
            </a:r>
            <a:r>
              <a:rPr lang="pl-PL" sz="4000" b="0" cap="none" dirty="0">
                <a:latin typeface="Calibri"/>
                <a:cs typeface="+mj-cs"/>
              </a:rPr>
              <a:t/>
            </a:r>
            <a:br>
              <a:rPr lang="pl-PL" sz="4000" b="0" cap="none" dirty="0">
                <a:latin typeface="Calibri"/>
                <a:cs typeface="+mj-cs"/>
              </a:rPr>
            </a:br>
            <a:r>
              <a:rPr lang="pl-PL" sz="2000" dirty="0">
                <a:latin typeface="Calibri"/>
                <a:cs typeface="+mj-cs"/>
              </a:rPr>
              <a:t>Program Operacyjny Wiedza Edukacja Rozwój 2014-2020 </a:t>
            </a:r>
            <a:r>
              <a:rPr lang="pl-PL" sz="2000" dirty="0" smtClean="0">
                <a:latin typeface="Calibri"/>
                <a:cs typeface="+mj-cs"/>
              </a:rPr>
              <a:t/>
            </a:r>
            <a:br>
              <a:rPr lang="pl-PL" sz="2000" dirty="0" smtClean="0">
                <a:latin typeface="Calibri"/>
                <a:cs typeface="+mj-cs"/>
              </a:rPr>
            </a:br>
            <a:r>
              <a:rPr lang="pl-PL" sz="2000" dirty="0" smtClean="0">
                <a:latin typeface="Calibri"/>
                <a:cs typeface="+mj-cs"/>
              </a:rPr>
              <a:t>Działanie </a:t>
            </a:r>
            <a:r>
              <a:rPr lang="pl-PL" sz="2000" dirty="0">
                <a:latin typeface="Calibri"/>
                <a:cs typeface="+mj-cs"/>
              </a:rPr>
              <a:t>1.4</a:t>
            </a:r>
            <a:br>
              <a:rPr lang="pl-PL" sz="2000" dirty="0">
                <a:latin typeface="Calibri"/>
                <a:cs typeface="+mj-cs"/>
              </a:rPr>
            </a:br>
            <a:endParaRPr lang="pl-PL" sz="2000" b="1" cap="all" dirty="0"/>
          </a:p>
        </p:txBody>
      </p:sp>
    </p:spTree>
    <p:extLst>
      <p:ext uri="{BB962C8B-B14F-4D97-AF65-F5344CB8AC3E}">
        <p14:creationId xmlns:p14="http://schemas.microsoft.com/office/powerpoint/2010/main" val="2188973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endParaRPr lang="pl-PL" sz="34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34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pl-PL" sz="2000" b="1" dirty="0" smtClean="0">
                <a:solidFill>
                  <a:prstClr val="black"/>
                </a:solidFill>
              </a:rPr>
              <a:t>Efekty planowane do osiągnięcia:</a:t>
            </a:r>
            <a:endParaRPr lang="pl-PL" sz="20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10 800 osób młodych poniżej 30 lat, które </a:t>
            </a:r>
            <a:r>
              <a:rPr lang="pl-PL" sz="2000" dirty="0" smtClean="0">
                <a:solidFill>
                  <a:prstClr val="black"/>
                </a:solidFill>
              </a:rPr>
              <a:t>podniosą </a:t>
            </a:r>
            <a:r>
              <a:rPr lang="pl-PL" sz="2000" dirty="0">
                <a:solidFill>
                  <a:prstClr val="black"/>
                </a:solidFill>
              </a:rPr>
              <a:t>kompetencje społeczne przydatne na rynku pracy</a:t>
            </a:r>
            <a:r>
              <a:rPr lang="pl-PL" sz="2000" dirty="0" smtClean="0">
                <a:solidFill>
                  <a:prstClr val="black"/>
                </a:solidFill>
              </a:rPr>
              <a:t>;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12 000 osób młodych poniżej 30 </a:t>
            </a:r>
            <a:r>
              <a:rPr lang="pl-PL" sz="2000" dirty="0" smtClean="0">
                <a:solidFill>
                  <a:prstClr val="black"/>
                </a:solidFill>
              </a:rPr>
              <a:t>lat zostanie </a:t>
            </a:r>
            <a:r>
              <a:rPr lang="pl-PL" sz="2000" dirty="0">
                <a:solidFill>
                  <a:prstClr val="black"/>
                </a:solidFill>
              </a:rPr>
              <a:t>objętych wsparciem w </a:t>
            </a:r>
            <a:r>
              <a:rPr lang="pl-PL" sz="2000" dirty="0" smtClean="0">
                <a:solidFill>
                  <a:prstClr val="black"/>
                </a:solidFill>
              </a:rPr>
              <a:t>programie.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endParaRPr lang="pl-PL" sz="2000" b="1" dirty="0" smtClean="0">
              <a:solidFill>
                <a:prstClr val="black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500" dirty="0">
                <a:solidFill>
                  <a:prstClr val="black"/>
                </a:solidFill>
                <a:latin typeface="Calibri"/>
              </a:rPr>
              <a:t>MŁODZIEŻ SOLIDARNA W DZIAŁANIU </a:t>
            </a:r>
            <a:r>
              <a:rPr lang="pl-PL" b="0" cap="none" dirty="0">
                <a:solidFill>
                  <a:prstClr val="black"/>
                </a:solidFill>
                <a:latin typeface="Calibri"/>
              </a:rPr>
              <a:t/>
            </a:r>
            <a:br>
              <a:rPr lang="pl-PL" b="0" cap="none" dirty="0">
                <a:solidFill>
                  <a:prstClr val="black"/>
                </a:solidFill>
                <a:latin typeface="Calibri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</a:rPr>
              <a:t>Program Operacyjny Wiedza Edukacja Rozwój 2014-2020 </a:t>
            </a:r>
            <a:br>
              <a:rPr lang="pl-PL" sz="2000" dirty="0">
                <a:solidFill>
                  <a:prstClr val="black"/>
                </a:solidFill>
                <a:latin typeface="Calibri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</a:rPr>
              <a:t>Działanie 1.4</a:t>
            </a:r>
            <a:br>
              <a:rPr lang="pl-PL" sz="2000" dirty="0">
                <a:solidFill>
                  <a:prstClr val="black"/>
                </a:solidFill>
                <a:latin typeface="Calibri"/>
              </a:rPr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34999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dirty="0" smtClean="0">
                <a:solidFill>
                  <a:prstClr val="black"/>
                </a:solidFill>
              </a:rPr>
              <a:t>Zastępca Dyrektora</a:t>
            </a:r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dirty="0">
                <a:solidFill>
                  <a:prstClr val="black"/>
                </a:solidFill>
              </a:rPr>
              <a:t>Departamentu Wdrażania Europejskiego Funduszu Społecznego</a:t>
            </a:r>
          </a:p>
          <a:p>
            <a:pPr lvl="0"/>
            <a:r>
              <a:rPr lang="pl-PL" dirty="0">
                <a:solidFill>
                  <a:prstClr val="black"/>
                </a:solidFill>
              </a:rPr>
              <a:t>Ministerstwo Rodziny, Pracy i Polityki Społecznej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Dziękuję </a:t>
            </a:r>
            <a:r>
              <a:rPr lang="pl-PL" sz="2400" smtClean="0"/>
              <a:t>bARDZO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0810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401</Words>
  <Application>Microsoft Office PowerPoint</Application>
  <PresentationFormat>Pokaz na ekranie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Motyw pakietu Office</vt:lpstr>
      <vt:lpstr>Prezentacja programu PowerPoint</vt:lpstr>
      <vt:lpstr>MŁODZIEŻ SOLIDARNA W DZIAŁANIU  Program Operacyjny Wiedza Edukacja Rozwój 2014-2020  Działanie 1.4 </vt:lpstr>
      <vt:lpstr>MŁODZIEŻ SOLIDARNA W DZIAŁANIU  Program Operacyjny Wiedza Edukacja Rozwój 2014-2020  Działanie 1.4 </vt:lpstr>
      <vt:lpstr>MŁODZIEŻ SOLIDARNA W DZIAŁANIU  Program Operacyjny Wiedza Edukacja Rozwój 2014-2020  Działanie 1.4 </vt:lpstr>
      <vt:lpstr>MŁODZIEŻ SOLIDARNA W DZIAŁANIU  Program Operacyjny Wiedza Edukacja Rozwój 2014-2020  Działanie 1.4 </vt:lpstr>
      <vt:lpstr>MŁODZIEŻ SOLIDARNA W DZIAŁANIU  Program Operacyjny Wiedza Edukacja Rozwój 2014-2020  Działanie 1.4 </vt:lpstr>
      <vt:lpstr>MŁODZIEŻ SOLIDARNA W DZIAŁANIU  Program Operacyjny Wiedza Edukacja Rozwój 2014-2020  Działanie 1.4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Marciniak-Grodecki</dc:creator>
  <cp:lastModifiedBy>Aneta Zaras</cp:lastModifiedBy>
  <cp:revision>58</cp:revision>
  <cp:lastPrinted>2019-04-02T14:56:02Z</cp:lastPrinted>
  <dcterms:created xsi:type="dcterms:W3CDTF">2017-08-07T12:01:41Z</dcterms:created>
  <dcterms:modified xsi:type="dcterms:W3CDTF">2019-04-03T06:03:58Z</dcterms:modified>
</cp:coreProperties>
</file>