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67" r:id="rId4"/>
    <p:sldId id="282" r:id="rId5"/>
    <p:sldId id="284" r:id="rId6"/>
    <p:sldId id="281" r:id="rId7"/>
    <p:sldId id="290" r:id="rId8"/>
    <p:sldId id="286" r:id="rId9"/>
    <p:sldId id="287" r:id="rId10"/>
    <p:sldId id="289" r:id="rId11"/>
    <p:sldId id="288" r:id="rId12"/>
    <p:sldId id="291" r:id="rId1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CC"/>
    <a:srgbClr val="CC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>
        <p:scale>
          <a:sx n="75" d="100"/>
          <a:sy n="75" d="100"/>
        </p:scale>
        <p:origin x="127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23DDD-4E22-423F-AA35-12ECDF5463AD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1DA5F-F064-4059-B9C5-E4C8F4FEF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56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320-F6A0-4557-AB9E-C753487C0DB4}" type="datetimeFigureOut">
              <a:rPr lang="pl-PL" smtClean="0"/>
              <a:pPr/>
              <a:t>02.04.2019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A806-DB87-4EB8-9EF4-45EEBE299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35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320-F6A0-4557-AB9E-C753487C0DB4}" type="datetimeFigureOut">
              <a:rPr lang="pl-PL" smtClean="0"/>
              <a:pPr/>
              <a:t>02.04.2019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A806-DB87-4EB8-9EF4-45EEBE299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40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320-F6A0-4557-AB9E-C753487C0DB4}" type="datetimeFigureOut">
              <a:rPr lang="pl-PL" smtClean="0"/>
              <a:pPr/>
              <a:t>02.04.2019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A806-DB87-4EB8-9EF4-45EEBE299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90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320-F6A0-4557-AB9E-C753487C0DB4}" type="datetimeFigureOut">
              <a:rPr lang="pl-PL" smtClean="0"/>
              <a:pPr/>
              <a:t>02.04.2019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A806-DB87-4EB8-9EF4-45EEBE299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25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320-F6A0-4557-AB9E-C753487C0DB4}" type="datetimeFigureOut">
              <a:rPr lang="pl-PL" smtClean="0"/>
              <a:pPr/>
              <a:t>02.04.2019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A806-DB87-4EB8-9EF4-45EEBE299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53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320-F6A0-4557-AB9E-C753487C0DB4}" type="datetimeFigureOut">
              <a:rPr lang="pl-PL" smtClean="0"/>
              <a:pPr/>
              <a:t>02.04.2019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A806-DB87-4EB8-9EF4-45EEBE299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02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320-F6A0-4557-AB9E-C753487C0DB4}" type="datetimeFigureOut">
              <a:rPr lang="pl-PL" smtClean="0"/>
              <a:pPr/>
              <a:t>02.04.2019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A806-DB87-4EB8-9EF4-45EEBE299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98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320-F6A0-4557-AB9E-C753487C0DB4}" type="datetimeFigureOut">
              <a:rPr lang="pl-PL" smtClean="0"/>
              <a:pPr/>
              <a:t>02.04.2019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A806-DB87-4EB8-9EF4-45EEBE299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94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320-F6A0-4557-AB9E-C753487C0DB4}" type="datetimeFigureOut">
              <a:rPr lang="pl-PL" smtClean="0"/>
              <a:pPr/>
              <a:t>02.04.2019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A806-DB87-4EB8-9EF4-45EEBE299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77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320-F6A0-4557-AB9E-C753487C0DB4}" type="datetimeFigureOut">
              <a:rPr lang="pl-PL" smtClean="0"/>
              <a:pPr/>
              <a:t>02.04.2019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A806-DB87-4EB8-9EF4-45EEBE299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49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320-F6A0-4557-AB9E-C753487C0DB4}" type="datetimeFigureOut">
              <a:rPr lang="pl-PL" smtClean="0"/>
              <a:pPr/>
              <a:t>02.04.2019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A806-DB87-4EB8-9EF4-45EEBE299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92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9320-F6A0-4557-AB9E-C753487C0DB4}" type="datetimeFigureOut">
              <a:rPr lang="pl-PL" smtClean="0"/>
              <a:pPr/>
              <a:t>02.04.2019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8A806-DB87-4EB8-9EF4-45EEBE299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05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24936" cy="5400600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br>
              <a:rPr lang="pl-PL" sz="2800" b="1" dirty="0"/>
            </a:br>
            <a:br>
              <a:rPr lang="pl-PL" sz="2800" dirty="0"/>
            </a:br>
            <a:br>
              <a:rPr lang="pl-PL" sz="2800" dirty="0"/>
            </a:br>
            <a:br>
              <a:rPr lang="pl-PL" sz="2800" dirty="0"/>
            </a:br>
            <a:r>
              <a:rPr lang="pl-PL" sz="3100" b="1" dirty="0">
                <a:cs typeface="Times New Roman" panose="02020603050405020304" pitchFamily="18" charset="0"/>
              </a:rPr>
              <a:t>Nazwa projektu: </a:t>
            </a:r>
            <a:br>
              <a:rPr lang="pl-PL" sz="3100" b="1" dirty="0">
                <a:cs typeface="Times New Roman" panose="02020603050405020304" pitchFamily="18" charset="0"/>
              </a:rPr>
            </a:br>
            <a:r>
              <a:rPr lang="pl-PL" sz="3100" dirty="0">
                <a:cs typeface="Times New Roman" panose="02020603050405020304" pitchFamily="18" charset="0"/>
              </a:rPr>
              <a:t>Głucha młodzież solidarna w działaniu</a:t>
            </a:r>
            <a:br>
              <a:rPr lang="pl-PL" sz="3100" dirty="0">
                <a:cs typeface="Times New Roman" panose="02020603050405020304" pitchFamily="18" charset="0"/>
              </a:rPr>
            </a:br>
            <a:br>
              <a:rPr lang="pl-PL" sz="3100" dirty="0">
                <a:cs typeface="Times New Roman" panose="02020603050405020304" pitchFamily="18" charset="0"/>
              </a:rPr>
            </a:br>
            <a:r>
              <a:rPr lang="pl-PL" sz="3100" b="1" dirty="0">
                <a:solidFill>
                  <a:prstClr val="black"/>
                </a:solidFill>
                <a:cs typeface="Times New Roman" panose="02020603050405020304" pitchFamily="18" charset="0"/>
              </a:rPr>
              <a:t>Okres realizacji projektu: </a:t>
            </a:r>
            <a:r>
              <a:rPr lang="pl-PL" sz="3100" dirty="0">
                <a:solidFill>
                  <a:prstClr val="black"/>
                </a:solidFill>
                <a:cs typeface="Times New Roman" panose="02020603050405020304" pitchFamily="18" charset="0"/>
              </a:rPr>
              <a:t>01.01.2019 r. - 31.01.2020 r.</a:t>
            </a:r>
            <a:br>
              <a:rPr lang="pl-PL" sz="3100" dirty="0">
                <a:cs typeface="Times New Roman" panose="02020603050405020304" pitchFamily="18" charset="0"/>
              </a:rPr>
            </a:br>
            <a:br>
              <a:rPr lang="pl-PL" sz="3100" dirty="0">
                <a:cs typeface="Times New Roman" panose="02020603050405020304" pitchFamily="18" charset="0"/>
              </a:rPr>
            </a:br>
            <a:r>
              <a:rPr lang="pl-PL" sz="3100" b="1" dirty="0">
                <a:cs typeface="Times New Roman" panose="02020603050405020304" pitchFamily="18" charset="0"/>
              </a:rPr>
              <a:t>Beneficjent:</a:t>
            </a:r>
            <a:br>
              <a:rPr lang="pl-PL" sz="3100" dirty="0">
                <a:cs typeface="Times New Roman" panose="02020603050405020304" pitchFamily="18" charset="0"/>
              </a:rPr>
            </a:br>
            <a:r>
              <a:rPr lang="pl-PL" sz="3100" dirty="0">
                <a:cs typeface="Times New Roman" panose="02020603050405020304" pitchFamily="18" charset="0"/>
              </a:rPr>
              <a:t>Lider - Polski Związek Głuchych </a:t>
            </a:r>
            <a:br>
              <a:rPr lang="pl-PL" sz="3100" dirty="0">
                <a:cs typeface="Times New Roman" panose="02020603050405020304" pitchFamily="18" charset="0"/>
              </a:rPr>
            </a:br>
            <a:r>
              <a:rPr lang="pl-PL" sz="3100" dirty="0">
                <a:cs typeface="Times New Roman" panose="02020603050405020304" pitchFamily="18" charset="0"/>
              </a:rPr>
              <a:t>Partner - Specjalny Ośrodek Szkolno-Wychowawczy dla Niesłyszących im. Janusza Korczaka w Krakowie</a:t>
            </a:r>
            <a:br>
              <a:rPr lang="pl-PL" sz="3600" dirty="0">
                <a:cs typeface="Times New Roman" panose="02020603050405020304" pitchFamily="18" charset="0"/>
              </a:rPr>
            </a:br>
            <a:br>
              <a:rPr lang="pl-PL" sz="3600" dirty="0">
                <a:cs typeface="Times New Roman" panose="02020603050405020304" pitchFamily="18" charset="0"/>
              </a:rPr>
            </a:br>
            <a:br>
              <a:rPr lang="pl-PL" sz="3100" dirty="0">
                <a:cs typeface="Times New Roman" panose="02020603050405020304" pitchFamily="18" charset="0"/>
              </a:rPr>
            </a:br>
            <a:br>
              <a:rPr lang="pl-PL" sz="3100" dirty="0">
                <a:cs typeface="Times New Roman" panose="02020603050405020304" pitchFamily="18" charset="0"/>
              </a:rPr>
            </a:br>
            <a:br>
              <a:rPr lang="pl-PL" sz="1300" dirty="0"/>
            </a:br>
            <a:br>
              <a:rPr lang="pl-PL" sz="2800" b="1" dirty="0"/>
            </a:br>
            <a:br>
              <a:rPr lang="pl-PL" sz="2800" dirty="0"/>
            </a:br>
            <a:endParaRPr lang="pl-PL" sz="2800" dirty="0"/>
          </a:p>
        </p:txBody>
      </p:sp>
      <p:pic>
        <p:nvPicPr>
          <p:cNvPr id="5" name="Obraz 4" descr="C:\Users\AMICHA~1\AppData\Local\Temp\7zO017DB29A\FE_POWER_poziom_pl-1_rgb.jpg">
            <a:extLst>
              <a:ext uri="{FF2B5EF4-FFF2-40B4-BE49-F238E27FC236}">
                <a16:creationId xmlns:a16="http://schemas.microsoft.com/office/drawing/2014/main" id="{9AFD73D5-FC8F-4997-9964-161574778B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85" y="5877272"/>
            <a:ext cx="6031230" cy="77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263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2C4FDD6-E22A-4D94-B3B0-A1A3FBC6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18" y="5921595"/>
            <a:ext cx="6035563" cy="77425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299E9D-BA90-435D-BB2D-08D417434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15" y="1103593"/>
            <a:ext cx="3289168" cy="465081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FD66FC3F-8721-4DD7-BF70-CB2D70A0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259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Promocja</a:t>
            </a:r>
          </a:p>
        </p:txBody>
      </p:sp>
    </p:spTree>
    <p:extLst>
      <p:ext uri="{BB962C8B-B14F-4D97-AF65-F5344CB8AC3E}">
        <p14:creationId xmlns:p14="http://schemas.microsoft.com/office/powerpoint/2010/main" val="105636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315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C4FDD6-E22A-4D94-B3B0-A1A3FBC6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18" y="5921595"/>
            <a:ext cx="6035563" cy="77425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1E7CA58-40E3-4353-B757-9869518C7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63" y="1018010"/>
            <a:ext cx="8347921" cy="4693414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56B57270-46B4-441F-9210-3DF2D053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84" y="130694"/>
            <a:ext cx="8229600" cy="774259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Promocja</a:t>
            </a:r>
          </a:p>
        </p:txBody>
      </p:sp>
    </p:spTree>
    <p:extLst>
      <p:ext uri="{BB962C8B-B14F-4D97-AF65-F5344CB8AC3E}">
        <p14:creationId xmlns:p14="http://schemas.microsoft.com/office/powerpoint/2010/main" val="146101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315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C4FDD6-E22A-4D94-B3B0-A1A3FBC6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18" y="5921595"/>
            <a:ext cx="6035563" cy="77425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2FA35EB-AF41-4CCD-879C-783C907C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522" y="2829567"/>
            <a:ext cx="6535478" cy="246299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AFA9C40-F6D5-4B9D-89A6-801481EC7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82" y="620689"/>
            <a:ext cx="1812912" cy="151216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D742FFF-BF62-41B1-B129-591EB4D5857C}"/>
              </a:ext>
            </a:extLst>
          </p:cNvPr>
          <p:cNvSpPr txBox="1"/>
          <p:nvPr/>
        </p:nvSpPr>
        <p:spPr>
          <a:xfrm>
            <a:off x="3399056" y="1202288"/>
            <a:ext cx="506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Polski Związek Głuchych</a:t>
            </a:r>
          </a:p>
        </p:txBody>
      </p:sp>
    </p:spTree>
    <p:extLst>
      <p:ext uri="{BB962C8B-B14F-4D97-AF65-F5344CB8AC3E}">
        <p14:creationId xmlns:p14="http://schemas.microsoft.com/office/powerpoint/2010/main" val="417925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24936" cy="5400600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br>
              <a:rPr lang="pl-PL" sz="2800" b="1" dirty="0"/>
            </a:br>
            <a:br>
              <a:rPr lang="pl-PL" sz="3100" dirty="0">
                <a:cs typeface="Times New Roman" panose="02020603050405020304" pitchFamily="18" charset="0"/>
              </a:rPr>
            </a:br>
            <a:r>
              <a:rPr lang="pl-PL" sz="3100" b="1" dirty="0">
                <a:solidFill>
                  <a:prstClr val="black"/>
                </a:solidFill>
                <a:cs typeface="Times New Roman" panose="02020603050405020304" pitchFamily="18" charset="0"/>
              </a:rPr>
              <a:t>N</a:t>
            </a:r>
            <a:r>
              <a:rPr lang="pl-PL" sz="3100" b="1" dirty="0">
                <a:solidFill>
                  <a:prstClr val="black"/>
                </a:solidFill>
              </a:rPr>
              <a:t>umer wniosku: </a:t>
            </a:r>
            <a:r>
              <a:rPr lang="pl-PL" sz="3100" dirty="0">
                <a:solidFill>
                  <a:prstClr val="black"/>
                </a:solidFill>
              </a:rPr>
              <a:t>POWR.01.04.00-00-0049/18</a:t>
            </a:r>
            <a:br>
              <a:rPr lang="pl-PL" sz="3100" dirty="0">
                <a:cs typeface="Times New Roman" panose="02020603050405020304" pitchFamily="18" charset="0"/>
              </a:rPr>
            </a:br>
            <a:br>
              <a:rPr lang="pl-PL" sz="3100" dirty="0">
                <a:cs typeface="Times New Roman" panose="02020603050405020304" pitchFamily="18" charset="0"/>
              </a:rPr>
            </a:br>
            <a:r>
              <a:rPr lang="pl-PL" sz="3100" b="1" dirty="0">
                <a:cs typeface="Times New Roman" panose="02020603050405020304" pitchFamily="18" charset="0"/>
              </a:rPr>
              <a:t>Wartość projektu: </a:t>
            </a:r>
            <a:r>
              <a:rPr lang="pl-PL" sz="3100" dirty="0">
                <a:cs typeface="Times New Roman" panose="02020603050405020304" pitchFamily="18" charset="0"/>
              </a:rPr>
              <a:t>1 030 800,00 zł w tym dofinansowanie 999 876,00 zł, wkład własny 30 924,00 zł</a:t>
            </a:r>
            <a:br>
              <a:rPr lang="pl-PL" sz="3100" dirty="0">
                <a:cs typeface="Times New Roman" panose="02020603050405020304" pitchFamily="18" charset="0"/>
              </a:rPr>
            </a:br>
            <a:br>
              <a:rPr lang="pl-PL" sz="3100" dirty="0">
                <a:cs typeface="Times New Roman" panose="02020603050405020304" pitchFamily="18" charset="0"/>
              </a:rPr>
            </a:br>
            <a:r>
              <a:rPr lang="pl-PL" sz="3100" b="1" dirty="0">
                <a:cs typeface="Times New Roman" panose="02020603050405020304" pitchFamily="18" charset="0"/>
              </a:rPr>
              <a:t>Źródło finansowania: </a:t>
            </a:r>
            <a:r>
              <a:rPr lang="pl-PL" sz="3100" dirty="0">
                <a:cs typeface="Times New Roman" panose="02020603050405020304" pitchFamily="18" charset="0"/>
              </a:rPr>
              <a:t>Europejski Fundusz Społeczny, Program Operacyjny Wiedza Edukacja Rozwój 2014-2020, Oś Priorytetowa I. Osoby Młode na rynku pracy, Działanie 1.4 Młodzież solidarna w działaniu</a:t>
            </a:r>
            <a:br>
              <a:rPr lang="pl-PL" sz="1300" dirty="0"/>
            </a:br>
            <a:br>
              <a:rPr lang="pl-PL" sz="2800" b="1" dirty="0"/>
            </a:br>
            <a:br>
              <a:rPr lang="pl-PL" sz="2800" dirty="0"/>
            </a:br>
            <a:endParaRPr lang="pl-PL" sz="2800" dirty="0"/>
          </a:p>
        </p:txBody>
      </p:sp>
      <p:pic>
        <p:nvPicPr>
          <p:cNvPr id="5" name="Obraz 4" descr="C:\Users\AMICHA~1\AppData\Local\Temp\7zO017DB29A\FE_POWER_poziom_pl-1_rgb.jpg">
            <a:extLst>
              <a:ext uri="{FF2B5EF4-FFF2-40B4-BE49-F238E27FC236}">
                <a16:creationId xmlns:a16="http://schemas.microsoft.com/office/drawing/2014/main" id="{9AFD73D5-FC8F-4997-9964-161574778B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85" y="5877272"/>
            <a:ext cx="6031230" cy="77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29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b="1" dirty="0"/>
              <a:t>Grupa docelowa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48842"/>
            <a:ext cx="836327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Wsparciem w ramach projektu zostały objęte osoby głuche w wieku od 15 do 29 lat, które uczą się  w ostatnich latach danego etapu edukacji w Specjalnych Ośrodkach Szkolno-Wychowawczych Niesłyszących, zlokalizowanych w całej Polsce. </a:t>
            </a:r>
            <a:br>
              <a:rPr lang="pl-PL" sz="2400" dirty="0"/>
            </a:br>
            <a:endParaRPr lang="pl-PL" sz="24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Niesłysząca młodzież to grupa w szczególnie niekorzystnej sytuacji na rynku pracy wymagająca kompleksowego </a:t>
            </a:r>
            <a:br>
              <a:rPr lang="pl-PL" sz="2400" dirty="0"/>
            </a:br>
            <a:r>
              <a:rPr lang="pl-PL" sz="2400" dirty="0"/>
              <a:t>i indywidualnego wsparcia wzmacniającego kompetencje społeczne niezbędne do wejścia i utrzymania się na rynku pracy. 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C4FDD6-E22A-4D94-B3B0-A1A3FBC6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18" y="5922637"/>
            <a:ext cx="60355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4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b="1" dirty="0"/>
              <a:t>Grupa docelowa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48842"/>
            <a:ext cx="836327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Bierność zawodowa młodzieży z wadami słuchu wynika przede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wszystkim z barier w komunikowaniu się. Język polski (ojczysty) dla większości osób głuchych jest językiem obcym. Osoby te porozumiewają się w polskim języku migowym.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Prowadzi, to do problemów w rozumieniu i odpowiednim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interpretowaniu komunikatów wysyłanych przez osoby słyszące, np. podczas nabywania, uzupełniania kwalifikacji i kompetencji społecznych i zawodowych oraz w miejscu pracy.</a:t>
            </a:r>
          </a:p>
          <a:p>
            <a:pPr marL="0" indent="0">
              <a:spcBef>
                <a:spcPts val="0"/>
              </a:spcBef>
              <a:buNone/>
            </a:pPr>
            <a:endParaRPr lang="pl-PL" sz="24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Opisana bariera prowadzi do braku chęci osób głuchych do uzupełniania swoich kwalifikacji, gdyż nie są dla nich zrozumiałe.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C4FDD6-E22A-4D94-B3B0-A1A3FBC6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18" y="5922637"/>
            <a:ext cx="60355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4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0363" y="980728"/>
            <a:ext cx="836327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400" i="1" dirty="0"/>
              <a:t>„Warunkiem koniecznym, zwiększającym związek wykształcenia </a:t>
            </a:r>
            <a:br>
              <a:rPr lang="pl-PL" sz="2400" i="1" dirty="0"/>
            </a:br>
            <a:r>
              <a:rPr lang="pl-PL" sz="2400" i="1" dirty="0"/>
              <a:t>z aktywnością zawodową jest, odpowiedni program nauczania </a:t>
            </a:r>
            <a:br>
              <a:rPr lang="pl-PL" sz="2400" i="1" dirty="0"/>
            </a:br>
            <a:r>
              <a:rPr lang="pl-PL" sz="2400" i="1" dirty="0"/>
              <a:t>i edukacji kształtujący postawy, kompetencje, predyspozycje </a:t>
            </a:r>
            <a:br>
              <a:rPr lang="pl-PL" sz="2400" i="1" dirty="0"/>
            </a:br>
            <a:r>
              <a:rPr lang="pl-PL" sz="2400" i="1" dirty="0"/>
              <a:t> i kwalifikacje wiążące się z aktywnością zawodową. Jedynie w ten sposób, lecz również  w ograniczonym wymiarze wykształcenie może niejako pośrednio oddziaływać na aktywność na rynku pracy” (Pentor, dz. cyt., s. 169)</a:t>
            </a:r>
          </a:p>
          <a:p>
            <a:pPr marL="0" indent="0">
              <a:spcBef>
                <a:spcPts val="0"/>
              </a:spcBef>
              <a:buNone/>
            </a:pPr>
            <a:endParaRPr lang="pl-PL" sz="24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Istotą jest kształtowanie kwalifikacji i kompetencji społecznych </a:t>
            </a:r>
            <a:br>
              <a:rPr lang="pl-PL" sz="2400" dirty="0"/>
            </a:br>
            <a:r>
              <a:rPr lang="pl-PL" sz="2400" dirty="0"/>
              <a:t>w okresie edukacji formalnej poprzez włączanie młodzieży w aktywności </a:t>
            </a:r>
            <a:r>
              <a:rPr lang="pl-PL" sz="2400" dirty="0" err="1"/>
              <a:t>pozaformalne</a:t>
            </a:r>
            <a:r>
              <a:rPr lang="pl-PL" sz="24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C4FDD6-E22A-4D94-B3B0-A1A3FBC6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18" y="5922637"/>
            <a:ext cx="60355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5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b="1" dirty="0"/>
              <a:t>Cel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/>
              <a:t>Rozwój kompetencji społecznych przydatnych na rynku pracy u osób z niepełnosprawnością słuchu </a:t>
            </a:r>
            <a:br>
              <a:rPr lang="pl-PL" sz="3000" dirty="0"/>
            </a:br>
            <a:r>
              <a:rPr lang="pl-PL" sz="3000" dirty="0"/>
              <a:t>w wieku 15-29 lat poprzez realizowanie w grupach nieformalnych inicjatyw oddolnych na rzecz społeczności lokalnej.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C4FDD6-E22A-4D94-B3B0-A1A3FBC6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18" y="5921595"/>
            <a:ext cx="60355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7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b="1" dirty="0"/>
              <a:t>Wskaźniki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pl-PL" sz="2800" b="1" dirty="0">
                <a:solidFill>
                  <a:srgbClr val="EEECE1">
                    <a:lumMod val="10000"/>
                  </a:srgbClr>
                </a:solidFill>
              </a:rPr>
              <a:t>Wskaźnik produktu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EEECE1">
                    <a:lumMod val="10000"/>
                  </a:srgbClr>
                </a:solidFill>
              </a:rPr>
              <a:t>Liczba osób młodych poniżej 30 lat, które podniosły kompetencje społeczne przydatne na rynku pracy</a:t>
            </a:r>
          </a:p>
          <a:p>
            <a:pPr marL="0" lvl="0" indent="0" algn="ctr">
              <a:buNone/>
            </a:pPr>
            <a:r>
              <a:rPr lang="pl-PL" sz="2800" i="1" dirty="0">
                <a:solidFill>
                  <a:srgbClr val="EEECE1">
                    <a:lumMod val="10000"/>
                  </a:srgbClr>
                </a:solidFill>
              </a:rPr>
              <a:t>Kobiety 81, Mężczyźni 54, Razem 135</a:t>
            </a:r>
          </a:p>
          <a:p>
            <a:pPr marL="0" lvl="0" indent="0" algn="just">
              <a:buNone/>
            </a:pPr>
            <a:endParaRPr lang="pl-PL" sz="2800" dirty="0">
              <a:solidFill>
                <a:srgbClr val="EEECE1">
                  <a:lumMod val="10000"/>
                </a:srgbClr>
              </a:solidFill>
            </a:endParaRPr>
          </a:p>
          <a:p>
            <a:pPr marL="0" lvl="0" indent="0" algn="just">
              <a:buNone/>
            </a:pPr>
            <a:r>
              <a:rPr lang="pl-PL" sz="2800" b="1" dirty="0">
                <a:solidFill>
                  <a:srgbClr val="EEECE1">
                    <a:lumMod val="10000"/>
                  </a:srgbClr>
                </a:solidFill>
              </a:rPr>
              <a:t>Wskaźniki rezultatu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EEECE1">
                    <a:lumMod val="10000"/>
                  </a:srgbClr>
                </a:solidFill>
              </a:rPr>
              <a:t>Liczba osób młodych poniżej 30 lat objętych wsparciem w programie</a:t>
            </a:r>
          </a:p>
          <a:p>
            <a:pPr marL="0" lvl="0" indent="0" algn="ctr">
              <a:buNone/>
            </a:pPr>
            <a:r>
              <a:rPr lang="pl-PL" sz="2800" i="1" dirty="0">
                <a:solidFill>
                  <a:srgbClr val="EEECE1">
                    <a:lumMod val="10000"/>
                  </a:srgbClr>
                </a:solidFill>
              </a:rPr>
              <a:t>Kobiety 90, Mężczyźni 60, Razem 150</a:t>
            </a:r>
          </a:p>
          <a:p>
            <a:pPr marL="0" lvl="0" indent="0" algn="just">
              <a:buNone/>
            </a:pPr>
            <a:endParaRPr lang="pl-PL" sz="2800" dirty="0">
              <a:solidFill>
                <a:srgbClr val="EEECE1">
                  <a:lumMod val="10000"/>
                </a:srgb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EEECE1">
                    <a:lumMod val="10000"/>
                  </a:srgbClr>
                </a:solidFill>
              </a:rPr>
              <a:t>Liczba osób poniżej 30 lat z niepełnosprawnością objętych wsparciem </a:t>
            </a:r>
            <a:br>
              <a:rPr lang="pl-PL" sz="2800" dirty="0">
                <a:solidFill>
                  <a:srgbClr val="EEECE1">
                    <a:lumMod val="10000"/>
                  </a:srgbClr>
                </a:solidFill>
              </a:rPr>
            </a:br>
            <a:r>
              <a:rPr lang="pl-PL" sz="2800" dirty="0">
                <a:solidFill>
                  <a:srgbClr val="EEECE1">
                    <a:lumMod val="10000"/>
                  </a:srgbClr>
                </a:solidFill>
              </a:rPr>
              <a:t>w programie</a:t>
            </a:r>
          </a:p>
          <a:p>
            <a:pPr marL="0" lvl="0" indent="0" algn="ctr">
              <a:buNone/>
            </a:pPr>
            <a:r>
              <a:rPr lang="pl-PL" sz="2800" i="1" dirty="0">
                <a:solidFill>
                  <a:srgbClr val="EEECE1">
                    <a:lumMod val="10000"/>
                  </a:srgbClr>
                </a:solidFill>
              </a:rPr>
              <a:t>Kobiety 90, Mężczyźni 60, Razem 150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C4FDD6-E22A-4D94-B3B0-A1A3FBC6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18" y="5921595"/>
            <a:ext cx="60355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0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768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b="1" dirty="0"/>
              <a:t>Etapy realizacji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3"/>
            <a:ext cx="8363272" cy="4896545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400" b="1" dirty="0"/>
              <a:t>I. Rekrutacja. Weryfikacja kompetencji społecznych</a:t>
            </a:r>
          </a:p>
          <a:p>
            <a:pPr marL="0" indent="0">
              <a:spcBef>
                <a:spcPts val="0"/>
              </a:spcBef>
              <a:buNone/>
            </a:pPr>
            <a:endParaRPr lang="pl-PL" sz="19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a) Rekrutacja formalna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b) Rekrutacja merytoryczna –weryfikacja kompetencji</a:t>
            </a:r>
          </a:p>
          <a:p>
            <a:pPr lvl="1">
              <a:spcBef>
                <a:spcPts val="0"/>
              </a:spcBef>
            </a:pPr>
            <a:r>
              <a:rPr lang="pl-PL" sz="2500" dirty="0"/>
              <a:t>Samoocena kandydata</a:t>
            </a:r>
          </a:p>
          <a:p>
            <a:pPr lvl="1">
              <a:spcBef>
                <a:spcPts val="0"/>
              </a:spcBef>
            </a:pPr>
            <a:r>
              <a:rPr lang="pl-PL" sz="2500" dirty="0"/>
              <a:t>Ocena Mentora</a:t>
            </a:r>
          </a:p>
          <a:p>
            <a:pPr lvl="1">
              <a:spcBef>
                <a:spcPts val="0"/>
              </a:spcBef>
            </a:pPr>
            <a:r>
              <a:rPr lang="pl-PL" sz="2500" dirty="0"/>
              <a:t>Ocena Psychologa</a:t>
            </a:r>
          </a:p>
          <a:p>
            <a:pPr lvl="1">
              <a:spcBef>
                <a:spcPts val="0"/>
              </a:spcBef>
            </a:pPr>
            <a:r>
              <a:rPr lang="pl-PL" sz="2500" dirty="0"/>
              <a:t>Podsumowanie weryfikacji</a:t>
            </a:r>
          </a:p>
          <a:p>
            <a:pPr marL="457200" lvl="1" indent="0">
              <a:spcBef>
                <a:spcPts val="0"/>
              </a:spcBef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b="1" dirty="0"/>
              <a:t>II. Granty dla grup nieformalnych na realizację inicjatyw oddolnych dla lokalnej społeczności.</a:t>
            </a:r>
          </a:p>
          <a:p>
            <a:pPr marL="0" indent="0">
              <a:buNone/>
            </a:pPr>
            <a:r>
              <a:rPr lang="pl-PL" sz="2400" i="1" dirty="0"/>
              <a:t>Zadanie ma na celu kształtowanie postaw prospołecznych poprzez organizację </a:t>
            </a:r>
            <a:br>
              <a:rPr lang="pl-PL" sz="2400" i="1" dirty="0"/>
            </a:br>
            <a:r>
              <a:rPr lang="pl-PL" sz="2400" i="1" dirty="0"/>
              <a:t>w grupach nieformalnych inicjatyw oddolnych na rzecz społeczności lokalnej. Dodatkowym celem jest angażowanie młodzieży w aktywności inne niż obowiązkowe. Udział uczestnika projektu w tej formie wsparcia pozwoli na rozwinięcie kompetencji i umiejętności społecznych poprzez aktywne działania.</a:t>
            </a:r>
          </a:p>
          <a:p>
            <a:pPr marL="0" indent="0">
              <a:buNone/>
            </a:pPr>
            <a:endParaRPr lang="pl-PL" sz="1400" dirty="0"/>
          </a:p>
          <a:p>
            <a:pPr marL="457200" indent="-457200">
              <a:buAutoNum type="alphaLcParenR"/>
            </a:pPr>
            <a:r>
              <a:rPr lang="pl-PL" sz="2400" dirty="0"/>
              <a:t>Szkolenie ,,Aktywność społeczna - formy działalności. ABC tworzenia, pisania </a:t>
            </a:r>
            <a:br>
              <a:rPr lang="pl-PL" sz="2400" dirty="0"/>
            </a:br>
            <a:r>
              <a:rPr lang="pl-PL" sz="2400" dirty="0"/>
              <a:t>i realizacji projektów”.</a:t>
            </a:r>
          </a:p>
          <a:p>
            <a:pPr marL="457200" indent="-457200">
              <a:buAutoNum type="alphaLcParenR"/>
            </a:pPr>
            <a:r>
              <a:rPr lang="pl-PL" sz="2400" dirty="0"/>
              <a:t>Konkurs grantowy dla grup nieformalnych.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C4FDD6-E22A-4D94-B3B0-A1A3FBC6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18" y="5921595"/>
            <a:ext cx="60355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3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Etapy realizacji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3156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b="1" dirty="0"/>
              <a:t>III. Warsztaty Life </a:t>
            </a:r>
            <a:r>
              <a:rPr lang="pl-PL" sz="2000" b="1" dirty="0" err="1"/>
              <a:t>Skills</a:t>
            </a:r>
            <a:endParaRPr lang="pl-PL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pl-PL" sz="2000" i="1" dirty="0"/>
              <a:t>Cel zadania: podniesienie kompetencji społecznych poprzez merytoryczną wiedzę i warsztaty umiejętności.</a:t>
            </a:r>
          </a:p>
          <a:p>
            <a:pPr marL="0" indent="0">
              <a:spcBef>
                <a:spcPts val="0"/>
              </a:spcBef>
              <a:buNone/>
            </a:pPr>
            <a:endParaRPr lang="pl-PL" sz="2000" i="1" dirty="0"/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/>
              <a:t>a) Elektroniczne materiały edukacyjne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/>
              <a:t>b) Wyjazdowy trening kompetencji społecznych</a:t>
            </a:r>
          </a:p>
          <a:p>
            <a:pPr marL="457200" lvl="1" indent="0">
              <a:spcBef>
                <a:spcPts val="0"/>
              </a:spcBef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/>
              <a:t>IV. Walidacja kompetencji społecznych. Certyfikacja</a:t>
            </a:r>
          </a:p>
          <a:p>
            <a:pPr lvl="1">
              <a:spcBef>
                <a:spcPts val="0"/>
              </a:spcBef>
            </a:pPr>
            <a:r>
              <a:rPr lang="pl-PL" sz="2000" dirty="0">
                <a:solidFill>
                  <a:prstClr val="black"/>
                </a:solidFill>
              </a:rPr>
              <a:t>Samoocena kandydata</a:t>
            </a:r>
          </a:p>
          <a:p>
            <a:pPr lvl="1">
              <a:spcBef>
                <a:spcPts val="0"/>
              </a:spcBef>
            </a:pPr>
            <a:r>
              <a:rPr lang="pl-PL" sz="2000" dirty="0">
                <a:solidFill>
                  <a:prstClr val="black"/>
                </a:solidFill>
              </a:rPr>
              <a:t>Ocena Mentora</a:t>
            </a:r>
          </a:p>
          <a:p>
            <a:pPr lvl="1">
              <a:spcBef>
                <a:spcPts val="0"/>
              </a:spcBef>
            </a:pPr>
            <a:r>
              <a:rPr lang="pl-PL" sz="2000" dirty="0">
                <a:solidFill>
                  <a:prstClr val="black"/>
                </a:solidFill>
              </a:rPr>
              <a:t>Ocena Psychologa</a:t>
            </a:r>
          </a:p>
          <a:p>
            <a:pPr lvl="1">
              <a:spcBef>
                <a:spcPts val="0"/>
              </a:spcBef>
            </a:pPr>
            <a:r>
              <a:rPr lang="pl-PL" sz="2000" dirty="0">
                <a:solidFill>
                  <a:prstClr val="black"/>
                </a:solidFill>
              </a:rPr>
              <a:t>Podsumowanie walidacji</a:t>
            </a:r>
          </a:p>
          <a:p>
            <a:pPr marL="457200" lvl="1" indent="0">
              <a:spcBef>
                <a:spcPts val="0"/>
              </a:spcBef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C4FDD6-E22A-4D94-B3B0-A1A3FBC6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18" y="5921595"/>
            <a:ext cx="60355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034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184</Words>
  <Application>Microsoft Office PowerPoint</Application>
  <PresentationFormat>Pokaz na ekranie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Motyw pakietu Office</vt:lpstr>
      <vt:lpstr>    Nazwa projektu:  Głucha młodzież solidarna w działaniu  Okres realizacji projektu: 01.01.2019 r. - 31.01.2020 r.  Beneficjent: Lider - Polski Związek Głuchych  Partner - Specjalny Ośrodek Szkolno-Wychowawczy dla Niesłyszących im. Janusza Korczaka w Krakowie       </vt:lpstr>
      <vt:lpstr>  Numer wniosku: POWR.01.04.00-00-0049/18  Wartość projektu: 1 030 800,00 zł w tym dofinansowanie 999 876,00 zł, wkład własny 30 924,00 zł  Źródło finansowania: Europejski Fundusz Społeczny, Program Operacyjny Wiedza Edukacja Rozwój 2014-2020, Oś Priorytetowa I. Osoby Młode na rynku pracy, Działanie 1.4 Młodzież solidarna w działaniu   </vt:lpstr>
      <vt:lpstr>Grupa docelowa</vt:lpstr>
      <vt:lpstr>Grupa docelowa</vt:lpstr>
      <vt:lpstr>Prezentacja programu PowerPoint</vt:lpstr>
      <vt:lpstr>Cel projektu</vt:lpstr>
      <vt:lpstr>Wskaźniki</vt:lpstr>
      <vt:lpstr>Etapy realizacji</vt:lpstr>
      <vt:lpstr>Etapy realizacji</vt:lpstr>
      <vt:lpstr>Promocja</vt:lpstr>
      <vt:lpstr>Promocja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 i nazwa osi priorytetowej: I. Osoby młode na rynku pracy Numer i nazwa Działania: 1.4 Młodzież solidarna w działaniu Tytuł projektu: Głucha młodzież solidarna w działaniu numer wniosku: POWR.01.04.00-00-0049/18</dc:title>
  <dc:creator>Agnieszka Michalczuk</dc:creator>
  <cp:lastModifiedBy>Agnieszka Michalczuk</cp:lastModifiedBy>
  <cp:revision>52</cp:revision>
  <cp:lastPrinted>2019-02-06T17:34:18Z</cp:lastPrinted>
  <dcterms:created xsi:type="dcterms:W3CDTF">2018-12-04T14:31:45Z</dcterms:created>
  <dcterms:modified xsi:type="dcterms:W3CDTF">2019-04-02T19:34:40Z</dcterms:modified>
</cp:coreProperties>
</file>